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61" r:id="rId3"/>
    <p:sldId id="262" r:id="rId4"/>
    <p:sldId id="256" r:id="rId5"/>
    <p:sldId id="266" r:id="rId6"/>
    <p:sldId id="278" r:id="rId7"/>
    <p:sldId id="275" r:id="rId8"/>
    <p:sldId id="276" r:id="rId9"/>
    <p:sldId id="277" r:id="rId10"/>
    <p:sldId id="27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249" autoAdjust="0"/>
  </p:normalViewPr>
  <p:slideViewPr>
    <p:cSldViewPr snapToGrid="0">
      <p:cViewPr varScale="1">
        <p:scale>
          <a:sx n="68" d="100"/>
          <a:sy n="68" d="100"/>
        </p:scale>
        <p:origin x="816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1D9C3EF1-7DA6-49B7-B8B3-1FF89570BC29}" type="datetimeFigureOut">
              <a:rPr lang="en-US" smtClean="0"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7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8"/>
            <a:ext cx="2743200" cy="365125"/>
          </a:xfrm>
        </p:spPr>
        <p:txBody>
          <a:bodyPr/>
          <a:lstStyle/>
          <a:p>
            <a:fld id="{41DBE544-2B61-4091-A1FD-A8AA15C5DE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539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2"/>
            <a:ext cx="10822035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41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7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C3EF1-7DA6-49B7-B8B3-1FF89570BC29}" type="datetimeFigureOut">
              <a:rPr lang="en-US" smtClean="0"/>
              <a:t>9/29/2020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BE544-2B61-4091-A1FD-A8AA15C5DE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710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4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5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2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D9C3EF1-7DA6-49B7-B8B3-1FF89570BC29}" type="datetimeFigureOut">
              <a:rPr lang="en-US" smtClean="0"/>
              <a:t>9/29/2020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1" y="37994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3" y="381002"/>
            <a:ext cx="643748" cy="365125"/>
          </a:xfrm>
        </p:spPr>
        <p:txBody>
          <a:bodyPr/>
          <a:lstStyle/>
          <a:p>
            <a:fld id="{41DBE544-2B61-4091-A1FD-A8AA15C5DE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990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8" y="753534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8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8" y="3959864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2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D9C3EF1-7DA6-49B7-B8B3-1FF89570BC29}" type="datetimeFigureOut">
              <a:rPr lang="en-US" smtClean="0"/>
              <a:t>9/29/2020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1" y="37994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3" y="381002"/>
            <a:ext cx="643748" cy="365125"/>
          </a:xfrm>
        </p:spPr>
        <p:txBody>
          <a:bodyPr/>
          <a:lstStyle/>
          <a:p>
            <a:fld id="{41DBE544-2B61-4091-A1FD-A8AA15C5DE1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1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1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249799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3"/>
            <a:ext cx="10146187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7"/>
            <a:ext cx="10144655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5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D9C3EF1-7DA6-49B7-B8B3-1FF89570BC29}" type="datetimeFigureOut">
              <a:rPr lang="en-US" smtClean="0"/>
              <a:t>9/29/2020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1" y="378885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3" y="381002"/>
            <a:ext cx="643748" cy="365125"/>
          </a:xfrm>
        </p:spPr>
        <p:txBody>
          <a:bodyPr/>
          <a:lstStyle/>
          <a:p>
            <a:fld id="{41DBE544-2B61-4091-A1FD-A8AA15C5DE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5974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2" y="762001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9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C3EF1-7DA6-49B7-B8B3-1FF89570BC29}" type="datetimeFigureOut">
              <a:rPr lang="en-US" smtClean="0"/>
              <a:t>9/29/2020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BE544-2B61-4091-A1FD-A8AA15C5DE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083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2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2"/>
            <a:ext cx="3451583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6"/>
            <a:ext cx="3451583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5" y="4191002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6" y="4873765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2" y="4191002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9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2" y="4873763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C3EF1-7DA6-49B7-B8B3-1FF89570BC29}" type="datetimeFigureOut">
              <a:rPr lang="en-US" smtClean="0"/>
              <a:t>9/29/2020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BE544-2B61-4091-A1FD-A8AA15C5DE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1480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61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C3EF1-7DA6-49B7-B8B3-1FF89570BC29}" type="datetimeFigureOut">
              <a:rPr lang="en-US" smtClean="0"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BE544-2B61-4091-A1FD-A8AA15C5DE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7687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8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8" y="745069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D9C3EF1-7DA6-49B7-B8B3-1FF89570BC29}" type="datetimeFigureOut">
              <a:rPr lang="en-US" smtClean="0"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1" y="381002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3" y="381002"/>
            <a:ext cx="643748" cy="365125"/>
          </a:xfrm>
        </p:spPr>
        <p:txBody>
          <a:bodyPr/>
          <a:lstStyle/>
          <a:p>
            <a:fld id="{41DBE544-2B61-4091-A1FD-A8AA15C5DE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467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C3EF1-7DA6-49B7-B8B3-1FF89570BC29}" type="datetimeFigureOut">
              <a:rPr lang="en-US" smtClean="0"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BE544-2B61-4091-A1FD-A8AA15C5DE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006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753535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6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2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D9C3EF1-7DA6-49B7-B8B3-1FF89570BC29}" type="datetimeFigureOut">
              <a:rPr lang="en-US" smtClean="0"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1" y="381003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3" y="381002"/>
            <a:ext cx="643748" cy="365125"/>
          </a:xfrm>
        </p:spPr>
        <p:txBody>
          <a:bodyPr/>
          <a:lstStyle/>
          <a:p>
            <a:fld id="{41DBE544-2B61-4091-A1FD-A8AA15C5DE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972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1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61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C3EF1-7DA6-49B7-B8B3-1FF89570BC29}" type="datetimeFigureOut">
              <a:rPr lang="en-US" smtClean="0"/>
              <a:t>9/29/2020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BE544-2B61-4091-A1FD-A8AA15C5DE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962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10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2" y="3132668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8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C3EF1-7DA6-49B7-B8B3-1FF89570BC29}" type="datetimeFigureOut">
              <a:rPr lang="en-US" smtClean="0"/>
              <a:t>9/29/2020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BE544-2B61-4091-A1FD-A8AA15C5DE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010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C3EF1-7DA6-49B7-B8B3-1FF89570BC29}" type="datetimeFigureOut">
              <a:rPr lang="en-US" smtClean="0"/>
              <a:t>9/29/2020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BE544-2B61-4091-A1FD-A8AA15C5DE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700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C3EF1-7DA6-49B7-B8B3-1FF89570BC29}" type="datetimeFigureOut">
              <a:rPr lang="en-US" smtClean="0"/>
              <a:t>9/29/2020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BE544-2B61-4091-A1FD-A8AA15C5DE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907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1" y="746761"/>
            <a:ext cx="6510619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201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C3EF1-7DA6-49B7-B8B3-1FF89570BC29}" type="datetimeFigureOut">
              <a:rPr lang="en-US" smtClean="0"/>
              <a:t>9/29/2020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BE544-2B61-4091-A1FD-A8AA15C5DE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360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7" y="751243"/>
            <a:ext cx="3644963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201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C3EF1-7DA6-49B7-B8B3-1FF89570BC29}" type="datetimeFigureOut">
              <a:rPr lang="en-US" smtClean="0"/>
              <a:t>9/29/2020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BE544-2B61-4091-A1FD-A8AA15C5DE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779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2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2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C3EF1-7DA6-49B7-B8B3-1FF89570BC29}" type="datetimeFigureOut">
              <a:rPr lang="en-US" smtClean="0"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7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BE544-2B61-4091-A1FD-A8AA15C5DE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1012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9A22DDE2-FB2D-421B-B377-F9AD495CE9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 useBgFill="1">
        <p:nvSpPr>
          <p:cNvPr id="12" name="Rounded Rectangle 14">
            <a:extLst>
              <a:ext uri="{FF2B5EF4-FFF2-40B4-BE49-F238E27FC236}">
                <a16:creationId xmlns:a16="http://schemas.microsoft.com/office/drawing/2014/main" id="{934B872D-6FE9-472A-9E92-342E41DA7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6008" y="0"/>
            <a:ext cx="7555992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88DEBA6-2ED2-4FED-8AAB-2F855348DD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  <a:effectLst>
            <a:outerShdw blurRad="635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32162F0F-A9B7-409A-AD12-ADD441861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97" r="55278"/>
          <a:stretch/>
        </p:blipFill>
        <p:spPr>
          <a:xfrm>
            <a:off x="0" y="4375150"/>
            <a:ext cx="4636008" cy="248285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5609FDB4-26EE-40F8-A6E5-A85C20A91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354" y="337626"/>
            <a:ext cx="3967089" cy="6386732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br>
              <a:rPr lang="en-US" sz="4900" dirty="0">
                <a:solidFill>
                  <a:srgbClr val="FFFFFF"/>
                </a:solidFill>
              </a:rPr>
            </a:br>
            <a:br>
              <a:rPr lang="en-US" sz="4900" dirty="0">
                <a:solidFill>
                  <a:srgbClr val="FFFFFF"/>
                </a:solidFill>
              </a:rPr>
            </a:br>
            <a:r>
              <a:rPr lang="en-US" sz="4900" dirty="0">
                <a:solidFill>
                  <a:srgbClr val="FFFFFF"/>
                </a:solidFill>
              </a:rPr>
              <a:t>Mra coding</a:t>
            </a:r>
            <a:br>
              <a:rPr lang="en-US" sz="2800" dirty="0">
                <a:solidFill>
                  <a:srgbClr val="FFFFFF"/>
                </a:solidFill>
              </a:rPr>
            </a:br>
            <a:br>
              <a:rPr lang="en-US" sz="2800" dirty="0">
                <a:solidFill>
                  <a:srgbClr val="FFFFFF"/>
                </a:solidFill>
              </a:rPr>
            </a:br>
            <a:r>
              <a:rPr lang="en-US" sz="2800" dirty="0">
                <a:solidFill>
                  <a:srgbClr val="FFFFFF"/>
                </a:solidFill>
              </a:rPr>
              <a:t> </a:t>
            </a:r>
            <a:br>
              <a:rPr lang="en-US" sz="2800" dirty="0">
                <a:solidFill>
                  <a:srgbClr val="FFFFFF"/>
                </a:solidFill>
              </a:rPr>
            </a:br>
            <a:r>
              <a:rPr lang="en-US" sz="2800" dirty="0">
                <a:solidFill>
                  <a:srgbClr val="FFFFFF"/>
                </a:solidFill>
              </a:rPr>
              <a:t>PREPARING FOR A MRA VISIT	</a:t>
            </a:r>
            <a:br>
              <a:rPr lang="en-US" sz="1300" dirty="0">
                <a:solidFill>
                  <a:schemeClr val="bg1"/>
                </a:solidFill>
              </a:rPr>
            </a:br>
            <a:br>
              <a:rPr lang="en-US" sz="1300" dirty="0">
                <a:solidFill>
                  <a:schemeClr val="bg1"/>
                </a:solidFill>
              </a:rPr>
            </a:br>
            <a:br>
              <a:rPr lang="en-US" sz="1300" dirty="0">
                <a:solidFill>
                  <a:schemeClr val="bg1"/>
                </a:solidFill>
              </a:rPr>
            </a:br>
            <a:br>
              <a:rPr lang="en-US" sz="1300" dirty="0">
                <a:solidFill>
                  <a:schemeClr val="bg1"/>
                </a:solidFill>
              </a:rPr>
            </a:br>
            <a:br>
              <a:rPr lang="en-US" sz="1300" dirty="0">
                <a:solidFill>
                  <a:schemeClr val="bg1"/>
                </a:solidFill>
              </a:rPr>
            </a:br>
            <a:br>
              <a:rPr lang="en-US" sz="1300" dirty="0">
                <a:solidFill>
                  <a:schemeClr val="bg1"/>
                </a:solidFill>
              </a:rPr>
            </a:br>
            <a:br>
              <a:rPr lang="en-US" sz="1300" dirty="0">
                <a:solidFill>
                  <a:schemeClr val="bg1"/>
                </a:solidFill>
              </a:rPr>
            </a:br>
            <a:br>
              <a:rPr lang="en-US" sz="1300" dirty="0">
                <a:solidFill>
                  <a:schemeClr val="bg1"/>
                </a:solidFill>
              </a:rPr>
            </a:br>
            <a:br>
              <a:rPr lang="en-US" sz="1300" dirty="0">
                <a:solidFill>
                  <a:schemeClr val="bg1"/>
                </a:solidFill>
              </a:rPr>
            </a:br>
            <a:br>
              <a:rPr lang="en-US" sz="1300" dirty="0">
                <a:solidFill>
                  <a:schemeClr val="bg1"/>
                </a:solidFill>
              </a:rPr>
            </a:br>
            <a:br>
              <a:rPr lang="en-US" sz="1300" dirty="0">
                <a:solidFill>
                  <a:schemeClr val="bg1"/>
                </a:solidFill>
              </a:rPr>
            </a:br>
            <a:br>
              <a:rPr lang="en-US" sz="1300" dirty="0">
                <a:solidFill>
                  <a:schemeClr val="bg1"/>
                </a:solidFill>
              </a:rPr>
            </a:br>
            <a:br>
              <a:rPr lang="en-US" sz="1300" dirty="0">
                <a:solidFill>
                  <a:schemeClr val="bg1"/>
                </a:solidFill>
              </a:rPr>
            </a:br>
            <a:br>
              <a:rPr lang="en-US" sz="1300" dirty="0">
                <a:solidFill>
                  <a:schemeClr val="bg1"/>
                </a:solidFill>
              </a:rPr>
            </a:br>
            <a:br>
              <a:rPr lang="en-US" sz="1300" dirty="0">
                <a:solidFill>
                  <a:schemeClr val="bg1"/>
                </a:solidFill>
              </a:rPr>
            </a:br>
            <a:br>
              <a:rPr lang="en-US" sz="1300" dirty="0">
                <a:solidFill>
                  <a:schemeClr val="bg1"/>
                </a:solidFill>
              </a:rPr>
            </a:br>
            <a:br>
              <a:rPr lang="en-US" sz="1300" dirty="0">
                <a:solidFill>
                  <a:schemeClr val="bg1"/>
                </a:solidFill>
              </a:rPr>
            </a:br>
            <a:br>
              <a:rPr lang="en-US" sz="1300" dirty="0">
                <a:solidFill>
                  <a:schemeClr val="bg1"/>
                </a:solidFill>
              </a:rPr>
            </a:br>
            <a:r>
              <a:rPr lang="en-US" sz="1300" dirty="0">
                <a:solidFill>
                  <a:schemeClr val="bg1"/>
                </a:solidFill>
              </a:rPr>
              <a:t>Kerry Treshock, CPC, CRC, CPMA, CDEO</a:t>
            </a:r>
            <a:br>
              <a:rPr lang="en-US" sz="1300" dirty="0">
                <a:solidFill>
                  <a:schemeClr val="bg1"/>
                </a:solidFill>
              </a:rPr>
            </a:br>
            <a:r>
              <a:rPr lang="en-US" sz="1300" dirty="0">
                <a:solidFill>
                  <a:schemeClr val="bg1"/>
                </a:solidFill>
              </a:rPr>
              <a:t>Kerry.t@healthpromoters.net</a:t>
            </a:r>
            <a:br>
              <a:rPr lang="en-US" sz="1300" dirty="0">
                <a:solidFill>
                  <a:schemeClr val="bg1"/>
                </a:solidFill>
              </a:rPr>
            </a:br>
            <a:br>
              <a:rPr lang="en-US" sz="1400" dirty="0">
                <a:solidFill>
                  <a:schemeClr val="tx2"/>
                </a:solidFill>
              </a:rPr>
            </a:b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C8E7AF-9394-4F31-8236-652AD5DA68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34722" y="1441450"/>
            <a:ext cx="6271477" cy="4889012"/>
          </a:xfrm>
          <a:noFill/>
          <a:ln>
            <a:noFill/>
          </a:ln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indent="-228600"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 indent="-228600"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tx2"/>
              </a:solidFill>
            </a:endParaRPr>
          </a:p>
          <a:p>
            <a:pPr indent="-228600"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tx2"/>
              </a:solidFill>
            </a:endParaRPr>
          </a:p>
          <a:p>
            <a:pPr indent="-228600">
              <a:lnSpc>
                <a:spcPct val="170000"/>
              </a:lnSpc>
              <a:buFont typeface="Arial" panose="020B0604020202020204" pitchFamily="34" charset="0"/>
              <a:buChar char="•"/>
            </a:pPr>
            <a:endParaRPr lang="en-US" sz="7200" dirty="0">
              <a:solidFill>
                <a:schemeClr val="tx2"/>
              </a:solidFill>
            </a:endParaRPr>
          </a:p>
          <a:p>
            <a:pPr indent="-228600">
              <a:lnSpc>
                <a:spcPct val="170000"/>
              </a:lnSpc>
              <a:buFont typeface="Arial" panose="020B0604020202020204" pitchFamily="34" charset="0"/>
              <a:buChar char="•"/>
            </a:pPr>
            <a:endParaRPr lang="en-US" sz="7200" dirty="0">
              <a:solidFill>
                <a:schemeClr val="tx2"/>
              </a:solidFill>
            </a:endParaRPr>
          </a:p>
          <a:p>
            <a:pPr indent="-2286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sz="11200" dirty="0">
                <a:solidFill>
                  <a:schemeClr val="tx2"/>
                </a:solidFill>
              </a:rPr>
              <a:t>REVIEW CHART</a:t>
            </a:r>
          </a:p>
          <a:p>
            <a:pPr indent="-2286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sz="11200" dirty="0">
                <a:solidFill>
                  <a:schemeClr val="tx2"/>
                </a:solidFill>
              </a:rPr>
              <a:t>UPDATE PROBLEM LIST</a:t>
            </a:r>
          </a:p>
          <a:p>
            <a:pPr marL="285750" indent="-28575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sz="11200" dirty="0">
                <a:solidFill>
                  <a:schemeClr val="tx2"/>
                </a:solidFill>
              </a:rPr>
              <a:t>PRE-SCREEN APPOINTMENT</a:t>
            </a:r>
          </a:p>
          <a:p>
            <a:pPr marL="285750" indent="-28575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sz="11200" dirty="0">
                <a:solidFill>
                  <a:schemeClr val="tx2"/>
                </a:solidFill>
              </a:rPr>
              <a:t>USE OF “STICKY NOTES”</a:t>
            </a:r>
          </a:p>
          <a:p>
            <a:pPr marL="285750" indent="-28575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sz="11200" dirty="0">
                <a:solidFill>
                  <a:schemeClr val="tx2"/>
                </a:solidFill>
              </a:rPr>
              <a:t>OIG RECENT AUDIT OF CVA CODING SEPTEMBER 2020</a:t>
            </a:r>
          </a:p>
          <a:p>
            <a:pPr marL="285750" indent="-28575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sz="11200" dirty="0">
                <a:solidFill>
                  <a:schemeClr val="tx2"/>
                </a:solidFill>
              </a:rPr>
              <a:t>LIVE DEMONSTRATION IN ECW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1200" dirty="0">
              <a:solidFill>
                <a:schemeClr val="tx2"/>
              </a:solidFill>
            </a:endParaRPr>
          </a:p>
          <a:p>
            <a:pPr indent="-228600"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 indent="-228600"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 indent="-228600"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 indent="-228600"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 indent="-228600"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 indent="-228600"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 indent="-228600"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 indent="-228600"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 indent="-228600"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 indent="-228600"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2503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0">
            <a:extLst>
              <a:ext uri="{FF2B5EF4-FFF2-40B4-BE49-F238E27FC236}">
                <a16:creationId xmlns:a16="http://schemas.microsoft.com/office/drawing/2014/main" id="{BDFADFB3-3D44-49A8-AE3B-A87C61607F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pic>
        <p:nvPicPr>
          <p:cNvPr id="20" name="Picture 12">
            <a:extLst>
              <a:ext uri="{FF2B5EF4-FFF2-40B4-BE49-F238E27FC236}">
                <a16:creationId xmlns:a16="http://schemas.microsoft.com/office/drawing/2014/main" id="{BB912AE0-CAD9-4F8F-A2A2-BDF07D4EDD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8AE626D2-3CE0-4ABD-A550-95F3456D6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7410" y="1803405"/>
            <a:ext cx="6132990" cy="182509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6000" dirty="0"/>
              <a:t>Questions</a:t>
            </a:r>
          </a:p>
        </p:txBody>
      </p:sp>
      <p:pic>
        <p:nvPicPr>
          <p:cNvPr id="21" name="Graphic 7" descr="Help">
            <a:extLst>
              <a:ext uri="{FF2B5EF4-FFF2-40B4-BE49-F238E27FC236}">
                <a16:creationId xmlns:a16="http://schemas.microsoft.com/office/drawing/2014/main" id="{56B1FA3B-4A84-41D1-BEFC-DB17D273A9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44752" y="1801368"/>
            <a:ext cx="2660904" cy="2660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576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6087C-0AD3-47F8-8289-89E44DC0D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64373"/>
            <a:ext cx="10820400" cy="1293028"/>
          </a:xfrm>
        </p:spPr>
        <p:txBody>
          <a:bodyPr/>
          <a:lstStyle/>
          <a:p>
            <a:pPr algn="ctr"/>
            <a:r>
              <a:rPr lang="en-US" dirty="0"/>
              <a:t>CHART REVIEW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502FD7-F1B6-4DC5-92FB-7DF7079948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REVIEW CHART, INCLUDING ALL DOCUMENTS PRIOR TO VISIT</a:t>
            </a:r>
          </a:p>
          <a:p>
            <a:r>
              <a:rPr lang="en-US" dirty="0"/>
              <a:t>USE THE CURRENT LIST OF MRA CONDITIONS TO VERIFY ALL CONDITIONS FOUND</a:t>
            </a:r>
          </a:p>
          <a:p>
            <a:r>
              <a:rPr lang="en-US" dirty="0"/>
              <a:t>TRACK ALL MRA CONDITIONS FOUND</a:t>
            </a:r>
          </a:p>
          <a:p>
            <a:pPr lvl="1"/>
            <a:r>
              <a:rPr lang="en-US" dirty="0"/>
              <a:t>INCLUDE ANY EVIDENCE FOUND IN CHART SUCH AS DIAGNOSTIC TESTING, SPECIALIST REPORTS, HOSPITAL RECORDS</a:t>
            </a:r>
          </a:p>
          <a:p>
            <a:r>
              <a:rPr lang="en-US" dirty="0"/>
              <a:t>TRACK THE LAST VISIT AT THE TIME OF THE REVIEW</a:t>
            </a:r>
          </a:p>
          <a:p>
            <a:pPr lvl="1"/>
            <a:r>
              <a:rPr lang="en-US" dirty="0"/>
              <a:t>IDENTIFIES WHAT DOCUMENTS/NOTES WERE REVIEWED AT LAST REVIEW</a:t>
            </a:r>
          </a:p>
        </p:txBody>
      </p:sp>
    </p:spTree>
    <p:extLst>
      <p:ext uri="{BB962C8B-B14F-4D97-AF65-F5344CB8AC3E}">
        <p14:creationId xmlns:p14="http://schemas.microsoft.com/office/powerpoint/2010/main" val="2024479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ADC42-4BE2-4A02-8F16-FBACAF99D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68813"/>
            <a:ext cx="10820400" cy="1111348"/>
          </a:xfrm>
        </p:spPr>
        <p:txBody>
          <a:bodyPr/>
          <a:lstStyle/>
          <a:p>
            <a:pPr algn="ctr"/>
            <a:r>
              <a:rPr lang="en-US" dirty="0"/>
              <a:t>UPDATE PROBLEM LISTS</a:t>
            </a:r>
            <a:br>
              <a:rPr lang="en-US" dirty="0"/>
            </a:b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A38444-6674-42D4-B03B-7743B386FF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069145"/>
            <a:ext cx="10820400" cy="5149543"/>
          </a:xfrm>
        </p:spPr>
        <p:txBody>
          <a:bodyPr>
            <a:normAutofit lnSpcReduction="10000"/>
          </a:bodyPr>
          <a:lstStyle/>
          <a:p>
            <a:endParaRPr lang="en-US" sz="2400" b="1" dirty="0"/>
          </a:p>
          <a:p>
            <a:r>
              <a:rPr lang="en-US" sz="2400" b="1" dirty="0"/>
              <a:t> VERIFY THAT ALL MRA CONDITIONS EXIST IN THE PROBLEM LIST</a:t>
            </a:r>
          </a:p>
          <a:p>
            <a:endParaRPr lang="en-US" sz="2400" b="1" dirty="0"/>
          </a:p>
          <a:p>
            <a:r>
              <a:rPr lang="en-US" sz="2400" b="1" dirty="0"/>
              <a:t>ADD ANY NEW CONDITIONS FOUND BASED ON CHART REVIEW</a:t>
            </a:r>
          </a:p>
          <a:p>
            <a:endParaRPr lang="en-US" sz="2400" b="1" dirty="0"/>
          </a:p>
          <a:p>
            <a:r>
              <a:rPr lang="en-US" sz="2400" b="1" dirty="0"/>
              <a:t>ADD SUPPORTING EVIDENCE TO PROBLEM LIST, IF APPLICABLE</a:t>
            </a:r>
          </a:p>
          <a:p>
            <a:endParaRPr lang="en-US" sz="2400" b="1" dirty="0"/>
          </a:p>
          <a:p>
            <a:r>
              <a:rPr lang="en-US" b="1" dirty="0"/>
              <a:t>REMOVE OUTDATED CODES/CONDITIONS</a:t>
            </a:r>
          </a:p>
          <a:p>
            <a:pPr lvl="1"/>
            <a:r>
              <a:rPr lang="en-US" sz="2200" b="1" dirty="0"/>
              <a:t>REMOVE SINGLE CODES IF A NEWER COMBO CODE IS AVAILABLE</a:t>
            </a:r>
          </a:p>
          <a:p>
            <a:pPr lvl="1"/>
            <a:r>
              <a:rPr lang="en-US" sz="2200" b="1" dirty="0"/>
              <a:t>REPLACE ACUTE CODES WITH “HISTORY OF” CODES</a:t>
            </a:r>
          </a:p>
          <a:p>
            <a:pPr lvl="2"/>
            <a:r>
              <a:rPr lang="en-US" sz="2000" b="1" dirty="0"/>
              <a:t>SUCH AS CVA (I63.9)</a:t>
            </a:r>
          </a:p>
          <a:p>
            <a:pPr lvl="3"/>
            <a:r>
              <a:rPr lang="en-US" sz="1800" b="1" dirty="0"/>
              <a:t>IF NO RESIDUAL EFFECTS USE CODE Z86.73</a:t>
            </a:r>
          </a:p>
          <a:p>
            <a:pPr lvl="3"/>
            <a:r>
              <a:rPr lang="en-US" sz="1800" b="1" dirty="0"/>
              <a:t>IF RESIDUAL EFFECTS SELECT APPROPRIATE CODE FOR THE EFFECTS.</a:t>
            </a:r>
          </a:p>
          <a:p>
            <a:pPr lvl="4"/>
            <a:r>
              <a:rPr lang="en-US" sz="1800" b="1" dirty="0"/>
              <a:t>SUCH AS I69.959, HEMIPARESIS UNS AS LATE EFFECTS OF CVA</a:t>
            </a:r>
          </a:p>
        </p:txBody>
      </p:sp>
    </p:spTree>
    <p:extLst>
      <p:ext uri="{BB962C8B-B14F-4D97-AF65-F5344CB8AC3E}">
        <p14:creationId xmlns:p14="http://schemas.microsoft.com/office/powerpoint/2010/main" val="1274940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0">
              <a:schemeClr val="accent1">
                <a:lumMod val="45000"/>
                <a:lumOff val="55000"/>
              </a:schemeClr>
            </a:gs>
            <a:gs pos="1000">
              <a:schemeClr val="accent1">
                <a:lumMod val="45000"/>
                <a:lumOff val="55000"/>
              </a:schemeClr>
            </a:gs>
            <a:gs pos="0">
              <a:srgbClr val="C4C2D4"/>
            </a:gs>
            <a:gs pos="0">
              <a:schemeClr val="accent6">
                <a:lumMod val="60000"/>
                <a:lumOff val="40000"/>
              </a:schemeClr>
            </a:gs>
            <a:gs pos="2000">
              <a:schemeClr val="accent1">
                <a:lumMod val="29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FAC6F-89BA-438B-8BB1-08F242A77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635" y="309489"/>
            <a:ext cx="10684565" cy="921083"/>
          </a:xfrm>
        </p:spPr>
        <p:txBody>
          <a:bodyPr anchor="t">
            <a:normAutofit/>
          </a:bodyPr>
          <a:lstStyle/>
          <a:p>
            <a:pPr algn="ctr"/>
            <a:r>
              <a:rPr lang="en-US" sz="3600" b="1" dirty="0">
                <a:solidFill>
                  <a:srgbClr val="FFFFFF"/>
                </a:solidFill>
              </a:rPr>
              <a:t>PRE-SCREENING APPOINTMENTS</a:t>
            </a:r>
            <a:endParaRPr lang="en-US" sz="3600" dirty="0">
              <a:solidFill>
                <a:srgbClr val="FFFFFF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8F1103-E6A4-4B1D-B41D-A44E8D6D96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3"/>
            <a:endParaRPr lang="en-US" sz="1000" dirty="0"/>
          </a:p>
          <a:p>
            <a:pPr lvl="1"/>
            <a:endParaRPr lang="en-US" sz="1000" dirty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A667EE-BB57-41D2-91C5-C46FEA3803C3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821636" y="1230572"/>
            <a:ext cx="10416208" cy="5317939"/>
          </a:xfrm>
        </p:spPr>
        <p:txBody>
          <a:bodyPr>
            <a:normAutofit/>
          </a:bodyPr>
          <a:lstStyle/>
          <a:p>
            <a:r>
              <a:rPr lang="en-US" sz="3200" dirty="0"/>
              <a:t>VERIFY APPOINTMENTS THAT INVOLVE MRA REPORTING</a:t>
            </a:r>
          </a:p>
          <a:p>
            <a:r>
              <a:rPr lang="en-US" sz="3200" dirty="0"/>
              <a:t>MOVE ALL MRA CONDITIONS INTO THE ASSESSMENT AREA OF PROGRESS NOTE PRIOR TO VISIT	</a:t>
            </a:r>
          </a:p>
          <a:p>
            <a:pPr lvl="2"/>
            <a:r>
              <a:rPr lang="en-US" sz="2400" dirty="0"/>
              <a:t>THIS WILL ALERT PROVIDER WHAT CONDITIONS NEED TO BE   ASSESSED THAT DAY</a:t>
            </a:r>
          </a:p>
          <a:p>
            <a:pPr lvl="2"/>
            <a:r>
              <a:rPr lang="en-US" sz="2400" dirty="0"/>
              <a:t>PROVIDER CAN THEN DISCUSS AND DOCUMENT CURRENT STATUS AND TREATMENT PLANS</a:t>
            </a:r>
          </a:p>
          <a:p>
            <a:pPr lvl="2"/>
            <a:r>
              <a:rPr lang="en-US" sz="2400" dirty="0"/>
              <a:t>PROVIDER ALWAYS HAS THE OPTION OF REMOVING CONDITIONS IF NEEDED PRIOR TO SIGNING NOTE</a:t>
            </a:r>
          </a:p>
          <a:p>
            <a:pPr lvl="2"/>
            <a:endParaRPr lang="en-US" sz="2400" dirty="0"/>
          </a:p>
          <a:p>
            <a:pPr marL="0" indent="0">
              <a:buNone/>
            </a:pPr>
            <a:endParaRPr lang="en-US" sz="6200" dirty="0"/>
          </a:p>
          <a:p>
            <a:pPr marL="0" indent="0">
              <a:buNone/>
            </a:pPr>
            <a:endParaRPr lang="en-US" sz="5600" dirty="0"/>
          </a:p>
        </p:txBody>
      </p:sp>
    </p:spTree>
    <p:extLst>
      <p:ext uri="{BB962C8B-B14F-4D97-AF65-F5344CB8AC3E}">
        <p14:creationId xmlns:p14="http://schemas.microsoft.com/office/powerpoint/2010/main" val="693574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C13FB89-0B1D-43C1-A80B-56C5013D3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51791"/>
            <a:ext cx="10820400" cy="113968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USE OF STICKY NOTES FOR ADDITIONAL COMMENTS			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066066-084F-4252-99EE-1513EE0198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59988"/>
            <a:ext cx="10820400" cy="4946221"/>
          </a:xfrm>
        </p:spPr>
        <p:txBody>
          <a:bodyPr>
            <a:normAutofit/>
          </a:bodyPr>
          <a:lstStyle/>
          <a:p>
            <a:endParaRPr lang="en-US" sz="2400" dirty="0"/>
          </a:p>
          <a:p>
            <a:r>
              <a:rPr lang="en-US" sz="2400" dirty="0"/>
              <a:t>EMR’S WITH NOTE SYSTEMS</a:t>
            </a:r>
          </a:p>
          <a:p>
            <a:pPr lvl="1"/>
            <a:r>
              <a:rPr lang="en-US" sz="2200" dirty="0"/>
              <a:t>ADD ANY ADDITIONAL INFORMATION THAT THE PROVIDER NEEDS TO KNOW THAT CAN NOT BE ADDED INTO THE OFFICIAL RECORD</a:t>
            </a:r>
          </a:p>
          <a:p>
            <a:pPr lvl="2"/>
            <a:r>
              <a:rPr lang="en-US" sz="2000" dirty="0"/>
              <a:t>IF ANY TESTS NEED TO BE ORDERED/UPDATED. </a:t>
            </a:r>
          </a:p>
          <a:p>
            <a:pPr lvl="2"/>
            <a:r>
              <a:rPr lang="en-US" sz="2000" dirty="0"/>
              <a:t>CONDITIONS THAT NEED SUPPORT IN PHYSICAL EXAM </a:t>
            </a:r>
          </a:p>
          <a:p>
            <a:pPr marL="0" indent="0">
              <a:buNone/>
            </a:pPr>
            <a:endParaRPr lang="en-US" sz="2400" b="1" dirty="0"/>
          </a:p>
          <a:p>
            <a:r>
              <a:rPr lang="en-US" sz="2400" dirty="0"/>
              <a:t>EMR’S WITHOUT NOTE SYSTEMS</a:t>
            </a:r>
          </a:p>
          <a:p>
            <a:pPr lvl="1"/>
            <a:r>
              <a:rPr lang="en-US" sz="2200" dirty="0"/>
              <a:t>SOME PROVIDER USE THE CHIEF COMPLIANT AREA FOR ADDITIONAL INFORMATION THAT THE PROVIDER NEEDS TO KNOW.</a:t>
            </a:r>
          </a:p>
          <a:p>
            <a:pPr lvl="1"/>
            <a:r>
              <a:rPr lang="en-US" sz="2200" dirty="0"/>
              <a:t>CHIEF COMPLIANT IS THEN UPDATED/REVISED BEFORE THE NOTE IS SIGNED.</a:t>
            </a:r>
          </a:p>
        </p:txBody>
      </p:sp>
    </p:spTree>
    <p:extLst>
      <p:ext uri="{BB962C8B-B14F-4D97-AF65-F5344CB8AC3E}">
        <p14:creationId xmlns:p14="http://schemas.microsoft.com/office/powerpoint/2010/main" val="3952615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34308-E55E-4F00-B2D4-1216C7E51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50167"/>
            <a:ext cx="10779369" cy="1097280"/>
          </a:xfrm>
        </p:spPr>
        <p:txBody>
          <a:bodyPr/>
          <a:lstStyle/>
          <a:p>
            <a:pPr algn="ctr"/>
            <a:r>
              <a:rPr lang="en-US" dirty="0"/>
              <a:t>RECENT OIG AUDIT 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39F9D-74B7-40CD-BF94-3CF4AB30E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OIG CONDUCTED A FOCUSED AUDIT INCORRECT USE OF ACUTE STROKE BY MEDICARE PROVIDERS</a:t>
            </a:r>
          </a:p>
          <a:p>
            <a:r>
              <a:rPr lang="en-US" dirty="0"/>
              <a:t>AUDIT LOOKED A MEMBERS MOVING FROM TRADITIONAL MEDICARE TO MEDICARE ADVANTAGE PLANS</a:t>
            </a:r>
          </a:p>
          <a:p>
            <a:r>
              <a:rPr lang="en-US" dirty="0"/>
              <a:t>582 MEMBERS WERE SELECTED FOR THE AUDIT</a:t>
            </a:r>
          </a:p>
          <a:p>
            <a:r>
              <a:rPr lang="en-US" dirty="0"/>
              <a:t>580 OF THE ACUTE STROKES CONTINUED TO BE SUBMITTED UNDER THE MA PLAN AND DID NOT COMPLY WITH FEDERAL REQUIREMENT FOR CODING. </a:t>
            </a:r>
          </a:p>
          <a:p>
            <a:r>
              <a:rPr lang="en-US" dirty="0"/>
              <a:t>IT RESULTED IN OVERPAYMENTS TO THE MA PLAN ESTIMATED TO BE JUST OVER $14.4 MILLION TO MA ORGANIZATIONS.</a:t>
            </a:r>
          </a:p>
        </p:txBody>
      </p:sp>
    </p:spTree>
    <p:extLst>
      <p:ext uri="{BB962C8B-B14F-4D97-AF65-F5344CB8AC3E}">
        <p14:creationId xmlns:p14="http://schemas.microsoft.com/office/powerpoint/2010/main" val="1258391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E87FC-21AB-47E6-9F25-15D9B5DE7A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196949"/>
            <a:ext cx="9448800" cy="1097280"/>
          </a:xfrm>
        </p:spPr>
        <p:txBody>
          <a:bodyPr/>
          <a:lstStyle/>
          <a:p>
            <a:pPr algn="ctr"/>
            <a:r>
              <a:rPr lang="en-US" dirty="0"/>
              <a:t>TEST CASE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1707DB-3F36-4480-9E96-9EB9E7A459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1463040"/>
            <a:ext cx="9448800" cy="539496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DF809EF-EE28-4CDD-8A39-4CEE520FB9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057231"/>
              </p:ext>
            </p:extLst>
          </p:nvPr>
        </p:nvGraphicFramePr>
        <p:xfrm>
          <a:off x="1371601" y="1479310"/>
          <a:ext cx="9448802" cy="53949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8129">
                  <a:extLst>
                    <a:ext uri="{9D8B030D-6E8A-4147-A177-3AD203B41FA5}">
                      <a16:colId xmlns:a16="http://schemas.microsoft.com/office/drawing/2014/main" val="1781910209"/>
                    </a:ext>
                  </a:extLst>
                </a:gridCol>
                <a:gridCol w="900791">
                  <a:extLst>
                    <a:ext uri="{9D8B030D-6E8A-4147-A177-3AD203B41FA5}">
                      <a16:colId xmlns:a16="http://schemas.microsoft.com/office/drawing/2014/main" val="4177030646"/>
                    </a:ext>
                  </a:extLst>
                </a:gridCol>
                <a:gridCol w="729755">
                  <a:extLst>
                    <a:ext uri="{9D8B030D-6E8A-4147-A177-3AD203B41FA5}">
                      <a16:colId xmlns:a16="http://schemas.microsoft.com/office/drawing/2014/main" val="2526264762"/>
                    </a:ext>
                  </a:extLst>
                </a:gridCol>
                <a:gridCol w="1702762">
                  <a:extLst>
                    <a:ext uri="{9D8B030D-6E8A-4147-A177-3AD203B41FA5}">
                      <a16:colId xmlns:a16="http://schemas.microsoft.com/office/drawing/2014/main" val="1341459497"/>
                    </a:ext>
                  </a:extLst>
                </a:gridCol>
                <a:gridCol w="490302">
                  <a:extLst>
                    <a:ext uri="{9D8B030D-6E8A-4147-A177-3AD203B41FA5}">
                      <a16:colId xmlns:a16="http://schemas.microsoft.com/office/drawing/2014/main" val="1682551352"/>
                    </a:ext>
                  </a:extLst>
                </a:gridCol>
                <a:gridCol w="1565934">
                  <a:extLst>
                    <a:ext uri="{9D8B030D-6E8A-4147-A177-3AD203B41FA5}">
                      <a16:colId xmlns:a16="http://schemas.microsoft.com/office/drawing/2014/main" val="810262989"/>
                    </a:ext>
                  </a:extLst>
                </a:gridCol>
                <a:gridCol w="668941">
                  <a:extLst>
                    <a:ext uri="{9D8B030D-6E8A-4147-A177-3AD203B41FA5}">
                      <a16:colId xmlns:a16="http://schemas.microsoft.com/office/drawing/2014/main" val="993910418"/>
                    </a:ext>
                  </a:extLst>
                </a:gridCol>
                <a:gridCol w="684144">
                  <a:extLst>
                    <a:ext uri="{9D8B030D-6E8A-4147-A177-3AD203B41FA5}">
                      <a16:colId xmlns:a16="http://schemas.microsoft.com/office/drawing/2014/main" val="2367237104"/>
                    </a:ext>
                  </a:extLst>
                </a:gridCol>
                <a:gridCol w="577721">
                  <a:extLst>
                    <a:ext uri="{9D8B030D-6E8A-4147-A177-3AD203B41FA5}">
                      <a16:colId xmlns:a16="http://schemas.microsoft.com/office/drawing/2014/main" val="3715577906"/>
                    </a:ext>
                  </a:extLst>
                </a:gridCol>
                <a:gridCol w="1520323">
                  <a:extLst>
                    <a:ext uri="{9D8B030D-6E8A-4147-A177-3AD203B41FA5}">
                      <a16:colId xmlns:a16="http://schemas.microsoft.com/office/drawing/2014/main" val="684788397"/>
                    </a:ext>
                  </a:extLst>
                </a:gridCol>
              </a:tblGrid>
              <a:tr h="354609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LAST NAME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FIRST </a:t>
                      </a:r>
                      <a:br>
                        <a:rPr lang="en-US" sz="1050" u="none" strike="noStrike">
                          <a:effectLst/>
                        </a:rPr>
                      </a:br>
                      <a:r>
                        <a:rPr lang="en-US" sz="1050" u="none" strike="noStrike">
                          <a:effectLst/>
                        </a:rPr>
                        <a:t>NAME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DOB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CONDITION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ICD</a:t>
                      </a:r>
                      <a:br>
                        <a:rPr lang="en-US" sz="1050" u="none" strike="noStrike">
                          <a:effectLst/>
                        </a:rPr>
                      </a:br>
                      <a:r>
                        <a:rPr lang="en-US" sz="1050" u="none" strike="noStrike">
                          <a:effectLst/>
                        </a:rPr>
                        <a:t>10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EVIDENCE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TREATMENT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2020.2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LAST </a:t>
                      </a:r>
                      <a:br>
                        <a:rPr lang="en-US" sz="1050" u="none" strike="noStrike">
                          <a:effectLst/>
                        </a:rPr>
                      </a:br>
                      <a:r>
                        <a:rPr lang="en-US" sz="1050" u="none" strike="noStrike">
                          <a:effectLst/>
                        </a:rPr>
                        <a:t>VISIT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COMMENTS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extLst>
                  <a:ext uri="{0D108BD9-81ED-4DB2-BD59-A6C34878D82A}">
                    <a16:rowId xmlns:a16="http://schemas.microsoft.com/office/drawing/2014/main" val="2244654229"/>
                  </a:ext>
                </a:extLst>
              </a:tr>
              <a:tr h="354609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TEST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GEORGIA, 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1.1.1940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 ATHEROSCLEROSIS AORTA 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I70.0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CT ABD 12.11.19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extLst>
                  <a:ext uri="{0D108BD9-81ED-4DB2-BD59-A6C34878D82A}">
                    <a16:rowId xmlns:a16="http://schemas.microsoft.com/office/drawing/2014/main" val="1529655130"/>
                  </a:ext>
                </a:extLst>
              </a:tr>
              <a:tr h="6786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TEST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GEORGIA, 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1.1.1940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CHR PANCREATITIS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K86.1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SEE GI REPORT 4.18.18, FOR CONFIRMED DIAGNOSIS. 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extLst>
                  <a:ext uri="{0D108BD9-81ED-4DB2-BD59-A6C34878D82A}">
                    <a16:rowId xmlns:a16="http://schemas.microsoft.com/office/drawing/2014/main" val="2893594952"/>
                  </a:ext>
                </a:extLst>
              </a:tr>
              <a:tr h="354609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TEST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GEORGIA, 1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1.1.1940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THORACIC ANEURYSM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I71.2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CT ABD 7.10.19  SIZE NOTED AS 3CM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extLst>
                  <a:ext uri="{0D108BD9-81ED-4DB2-BD59-A6C34878D82A}">
                    <a16:rowId xmlns:a16="http://schemas.microsoft.com/office/drawing/2014/main" val="2343292482"/>
                  </a:ext>
                </a:extLst>
              </a:tr>
              <a:tr h="354609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TEST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GEORGIA, 1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1.1.1940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CALCIFIED GRANULOMA, LUNG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J84.10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CT ABD 7.10.19    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extLst>
                  <a:ext uri="{0D108BD9-81ED-4DB2-BD59-A6C34878D82A}">
                    <a16:rowId xmlns:a16="http://schemas.microsoft.com/office/drawing/2014/main" val="88097308"/>
                  </a:ext>
                </a:extLst>
              </a:tr>
              <a:tr h="49885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TEST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GEORGIA, 1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1.1.1940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CAD W/STABLE ANGINA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I25.118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UNDER THE CARE OF DR WALL, EVERY 3 MS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extLst>
                  <a:ext uri="{0D108BD9-81ED-4DB2-BD59-A6C34878D82A}">
                    <a16:rowId xmlns:a16="http://schemas.microsoft.com/office/drawing/2014/main" val="2848464486"/>
                  </a:ext>
                </a:extLst>
              </a:tr>
              <a:tr h="131288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TEST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GEORGIA, 1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1.1.1940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highlight>
                            <a:srgbClr val="FFFF00"/>
                          </a:highlight>
                        </a:rPr>
                        <a:t>CAD W/UNSTABLE ANGINA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  <a:highlight>
                            <a:srgbClr val="FFFF00"/>
                          </a:highlight>
                        </a:rPr>
                        <a:t>I25.110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highlight>
                            <a:srgbClr val="FFFF00"/>
                          </a:highlight>
                        </a:rPr>
                        <a:t>UNDER THE CARE OF DR WALL, EVERY 3 MS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ONLY USE THIS CODE WHEN THE ANGINA IS TRULY UNSTABLE AND THE DOCUMENTATION SUPPORTS W/ACUTE SIGNS/SYMPTOMS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extLst>
                  <a:ext uri="{0D108BD9-81ED-4DB2-BD59-A6C34878D82A}">
                    <a16:rowId xmlns:a16="http://schemas.microsoft.com/office/drawing/2014/main" val="1115202637"/>
                  </a:ext>
                </a:extLst>
              </a:tr>
              <a:tr h="49885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TEST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GEORGIA, 1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1.1.1940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MORBID OBESITY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E66.01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BMI EXCEEDS 40 PER CARDIO RPT 9.2.20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extLst>
                  <a:ext uri="{0D108BD9-81ED-4DB2-BD59-A6C34878D82A}">
                    <a16:rowId xmlns:a16="http://schemas.microsoft.com/office/drawing/2014/main" val="2641821188"/>
                  </a:ext>
                </a:extLst>
              </a:tr>
              <a:tr h="987269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TEST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GEORGIA, 1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1.1.1940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ETOH DEP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F10.20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SEE GI REPORT 4.18.18, DAILY WHISKEY DRINKER FOR OVER 30 YEARS.  REFUSES TO QUIT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extLst>
                  <a:ext uri="{0D108BD9-81ED-4DB2-BD59-A6C34878D82A}">
                    <a16:rowId xmlns:a16="http://schemas.microsoft.com/office/drawing/2014/main" val="31346337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5469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C0CA0-7EBA-43C2-952C-CD6AFA1255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313006"/>
            <a:ext cx="9448800" cy="8546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TEST CASE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8D4ACA-D80C-46D3-AF62-9E3DF5D233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1477108"/>
            <a:ext cx="9448800" cy="5275384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F164E68-967A-497A-85A5-190614F0A0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0532028"/>
              </p:ext>
            </p:extLst>
          </p:nvPr>
        </p:nvGraphicFramePr>
        <p:xfrm>
          <a:off x="1371600" y="1477108"/>
          <a:ext cx="9448802" cy="52753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8129">
                  <a:extLst>
                    <a:ext uri="{9D8B030D-6E8A-4147-A177-3AD203B41FA5}">
                      <a16:colId xmlns:a16="http://schemas.microsoft.com/office/drawing/2014/main" val="2811747898"/>
                    </a:ext>
                  </a:extLst>
                </a:gridCol>
                <a:gridCol w="900792">
                  <a:extLst>
                    <a:ext uri="{9D8B030D-6E8A-4147-A177-3AD203B41FA5}">
                      <a16:colId xmlns:a16="http://schemas.microsoft.com/office/drawing/2014/main" val="3603401018"/>
                    </a:ext>
                  </a:extLst>
                </a:gridCol>
                <a:gridCol w="729754">
                  <a:extLst>
                    <a:ext uri="{9D8B030D-6E8A-4147-A177-3AD203B41FA5}">
                      <a16:colId xmlns:a16="http://schemas.microsoft.com/office/drawing/2014/main" val="85545997"/>
                    </a:ext>
                  </a:extLst>
                </a:gridCol>
                <a:gridCol w="1702761">
                  <a:extLst>
                    <a:ext uri="{9D8B030D-6E8A-4147-A177-3AD203B41FA5}">
                      <a16:colId xmlns:a16="http://schemas.microsoft.com/office/drawing/2014/main" val="1327890050"/>
                    </a:ext>
                  </a:extLst>
                </a:gridCol>
                <a:gridCol w="490304">
                  <a:extLst>
                    <a:ext uri="{9D8B030D-6E8A-4147-A177-3AD203B41FA5}">
                      <a16:colId xmlns:a16="http://schemas.microsoft.com/office/drawing/2014/main" val="227332399"/>
                    </a:ext>
                  </a:extLst>
                </a:gridCol>
                <a:gridCol w="1565932">
                  <a:extLst>
                    <a:ext uri="{9D8B030D-6E8A-4147-A177-3AD203B41FA5}">
                      <a16:colId xmlns:a16="http://schemas.microsoft.com/office/drawing/2014/main" val="3985989695"/>
                    </a:ext>
                  </a:extLst>
                </a:gridCol>
                <a:gridCol w="668941">
                  <a:extLst>
                    <a:ext uri="{9D8B030D-6E8A-4147-A177-3AD203B41FA5}">
                      <a16:colId xmlns:a16="http://schemas.microsoft.com/office/drawing/2014/main" val="1384865233"/>
                    </a:ext>
                  </a:extLst>
                </a:gridCol>
                <a:gridCol w="684144">
                  <a:extLst>
                    <a:ext uri="{9D8B030D-6E8A-4147-A177-3AD203B41FA5}">
                      <a16:colId xmlns:a16="http://schemas.microsoft.com/office/drawing/2014/main" val="3505615964"/>
                    </a:ext>
                  </a:extLst>
                </a:gridCol>
                <a:gridCol w="577723">
                  <a:extLst>
                    <a:ext uri="{9D8B030D-6E8A-4147-A177-3AD203B41FA5}">
                      <a16:colId xmlns:a16="http://schemas.microsoft.com/office/drawing/2014/main" val="3306916763"/>
                    </a:ext>
                  </a:extLst>
                </a:gridCol>
                <a:gridCol w="1520322">
                  <a:extLst>
                    <a:ext uri="{9D8B030D-6E8A-4147-A177-3AD203B41FA5}">
                      <a16:colId xmlns:a16="http://schemas.microsoft.com/office/drawing/2014/main" val="429567923"/>
                    </a:ext>
                  </a:extLst>
                </a:gridCol>
              </a:tblGrid>
              <a:tr h="3746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LAST NAME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FIRST </a:t>
                      </a:r>
                      <a:br>
                        <a:rPr lang="en-US" sz="1050" u="none" strike="noStrike">
                          <a:effectLst/>
                        </a:rPr>
                      </a:br>
                      <a:r>
                        <a:rPr lang="en-US" sz="1050" u="none" strike="noStrike">
                          <a:effectLst/>
                        </a:rPr>
                        <a:t>NAME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DOB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CONDITION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ICD</a:t>
                      </a:r>
                      <a:br>
                        <a:rPr lang="en-US" sz="1050" u="none" strike="noStrike">
                          <a:effectLst/>
                        </a:rPr>
                      </a:br>
                      <a:r>
                        <a:rPr lang="en-US" sz="1050" u="none" strike="noStrike">
                          <a:effectLst/>
                        </a:rPr>
                        <a:t>10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EVIDENCE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TREATMENT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2020.2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LAST </a:t>
                      </a:r>
                      <a:br>
                        <a:rPr lang="en-US" sz="1050" u="none" strike="noStrike">
                          <a:effectLst/>
                        </a:rPr>
                      </a:br>
                      <a:r>
                        <a:rPr lang="en-US" sz="1050" u="none" strike="noStrike">
                          <a:effectLst/>
                        </a:rPr>
                        <a:t>VISIT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COMMENTS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extLst>
                  <a:ext uri="{0D108BD9-81ED-4DB2-BD59-A6C34878D82A}">
                    <a16:rowId xmlns:a16="http://schemas.microsoft.com/office/drawing/2014/main" val="628364080"/>
                  </a:ext>
                </a:extLst>
              </a:tr>
              <a:tr h="116812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TEST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GEORGIA, 2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1.1.1941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CHF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I50.9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HOSP ADMIT 8.20.20 ACUTE CHF, CARDIO RPT DR WALL 9.1.20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SHOULD DOCUMENT TYPE OF CHF INSTEAD OF USING AN UNSPECIFIED CODE IF POSSIBLE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extLst>
                  <a:ext uri="{0D108BD9-81ED-4DB2-BD59-A6C34878D82A}">
                    <a16:rowId xmlns:a16="http://schemas.microsoft.com/office/drawing/2014/main" val="2472906752"/>
                  </a:ext>
                </a:extLst>
              </a:tr>
              <a:tr h="3746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TEST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GEORGIA, 2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1.1.1941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PULM HTN, SEC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I27.20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ECHO 5.25.20 RVSP=40-45mmHg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extLst>
                  <a:ext uri="{0D108BD9-81ED-4DB2-BD59-A6C34878D82A}">
                    <a16:rowId xmlns:a16="http://schemas.microsoft.com/office/drawing/2014/main" val="3652976632"/>
                  </a:ext>
                </a:extLst>
              </a:tr>
              <a:tr h="88160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TEST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GEORGIA, 2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1.1.1941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LATE EFF HEMIPARESIS, DOM SIDE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I69.359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S/P CVA 2018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DOCUMENT SIGNS/SYMPTOMS IN PHYSICAL EXAM TO SUPPORT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extLst>
                  <a:ext uri="{0D108BD9-81ED-4DB2-BD59-A6C34878D82A}">
                    <a16:rowId xmlns:a16="http://schemas.microsoft.com/office/drawing/2014/main" val="2716427438"/>
                  </a:ext>
                </a:extLst>
              </a:tr>
              <a:tr h="1215173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TEST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GEORGIA, 2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1.1.1941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highlight>
                            <a:srgbClr val="FF0000"/>
                          </a:highlight>
                        </a:rPr>
                        <a:t>CVA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highlight>
                            <a:srgbClr val="FF0000"/>
                          </a:highlight>
                        </a:rPr>
                        <a:t>I63.9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highlight>
                            <a:srgbClr val="FF0000"/>
                          </a:highlight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highlight>
                            <a:srgbClr val="FF0000"/>
                          </a:highlight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highlight>
                            <a:srgbClr val="FF0000"/>
                          </a:highlight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highlight>
                            <a:srgbClr val="FF0000"/>
                          </a:highlight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highlight>
                            <a:srgbClr val="FF0000"/>
                          </a:highlight>
                        </a:rPr>
                        <a:t>ACUTE CONDITION/CODE ONLY, REMOVE FROM PROBLEM LIST.  SEE CODE I69.359 FOR CORRECT CODE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extLst>
                  <a:ext uri="{0D108BD9-81ED-4DB2-BD59-A6C34878D82A}">
                    <a16:rowId xmlns:a16="http://schemas.microsoft.com/office/drawing/2014/main" val="863562206"/>
                  </a:ext>
                </a:extLst>
              </a:tr>
              <a:tr h="699108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TEST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GEORGIA, 2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1.1.1941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CKD IV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N18.4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LAB 8.14.20 GFR=23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ALWAYS DOCUMENT MOST RECENT GFR THAT IS ON FILE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extLst>
                  <a:ext uri="{0D108BD9-81ED-4DB2-BD59-A6C34878D82A}">
                    <a16:rowId xmlns:a16="http://schemas.microsoft.com/office/drawing/2014/main" val="573981781"/>
                  </a:ext>
                </a:extLst>
              </a:tr>
              <a:tr h="5620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TEST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GEORGIA, 2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1.1.1941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highlight>
                            <a:srgbClr val="FFFF00"/>
                          </a:highlight>
                        </a:rPr>
                        <a:t>HTN W/HF AND CKD I-IV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highlight>
                            <a:srgbClr val="FFFF00"/>
                          </a:highlight>
                        </a:rPr>
                        <a:t>I13.0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highlight>
                            <a:srgbClr val="FFFF00"/>
                          </a:highlight>
                        </a:rPr>
                        <a:t>SEE CHF AND CKD IV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highlight>
                            <a:srgbClr val="FFFF00"/>
                          </a:highlight>
                        </a:rPr>
                        <a:t>MUST ALSO CODE THE TYPE OF CHF AND STAGE OF CKD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787" marR="8787" marT="8787" marB="0" anchor="b"/>
                </a:tc>
                <a:extLst>
                  <a:ext uri="{0D108BD9-81ED-4DB2-BD59-A6C34878D82A}">
                    <a16:rowId xmlns:a16="http://schemas.microsoft.com/office/drawing/2014/main" val="9443971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4374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1BA1D-1446-431A-9B28-89927082D4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0412" y="232117"/>
            <a:ext cx="9448800" cy="97770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TEST CASE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1E8CEF-17D6-4737-BAAB-2CD1E98F76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3557" y="1477108"/>
            <a:ext cx="11535507" cy="5148775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65981B7-87D9-4523-9161-4981989437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6501392"/>
              </p:ext>
            </p:extLst>
          </p:nvPr>
        </p:nvGraphicFramePr>
        <p:xfrm>
          <a:off x="332936" y="1477107"/>
          <a:ext cx="11526127" cy="51811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1825">
                  <a:extLst>
                    <a:ext uri="{9D8B030D-6E8A-4147-A177-3AD203B41FA5}">
                      <a16:colId xmlns:a16="http://schemas.microsoft.com/office/drawing/2014/main" val="231098090"/>
                    </a:ext>
                  </a:extLst>
                </a:gridCol>
                <a:gridCol w="1098831">
                  <a:extLst>
                    <a:ext uri="{9D8B030D-6E8A-4147-A177-3AD203B41FA5}">
                      <a16:colId xmlns:a16="http://schemas.microsoft.com/office/drawing/2014/main" val="3862616900"/>
                    </a:ext>
                  </a:extLst>
                </a:gridCol>
                <a:gridCol w="890191">
                  <a:extLst>
                    <a:ext uri="{9D8B030D-6E8A-4147-A177-3AD203B41FA5}">
                      <a16:colId xmlns:a16="http://schemas.microsoft.com/office/drawing/2014/main" val="809569989"/>
                    </a:ext>
                  </a:extLst>
                </a:gridCol>
                <a:gridCol w="2077115">
                  <a:extLst>
                    <a:ext uri="{9D8B030D-6E8A-4147-A177-3AD203B41FA5}">
                      <a16:colId xmlns:a16="http://schemas.microsoft.com/office/drawing/2014/main" val="2506482134"/>
                    </a:ext>
                  </a:extLst>
                </a:gridCol>
                <a:gridCol w="598098">
                  <a:extLst>
                    <a:ext uri="{9D8B030D-6E8A-4147-A177-3AD203B41FA5}">
                      <a16:colId xmlns:a16="http://schemas.microsoft.com/office/drawing/2014/main" val="91900521"/>
                    </a:ext>
                  </a:extLst>
                </a:gridCol>
                <a:gridCol w="1910203">
                  <a:extLst>
                    <a:ext uri="{9D8B030D-6E8A-4147-A177-3AD203B41FA5}">
                      <a16:colId xmlns:a16="http://schemas.microsoft.com/office/drawing/2014/main" val="1472355271"/>
                    </a:ext>
                  </a:extLst>
                </a:gridCol>
                <a:gridCol w="816008">
                  <a:extLst>
                    <a:ext uri="{9D8B030D-6E8A-4147-A177-3AD203B41FA5}">
                      <a16:colId xmlns:a16="http://schemas.microsoft.com/office/drawing/2014/main" val="3322123461"/>
                    </a:ext>
                  </a:extLst>
                </a:gridCol>
                <a:gridCol w="834555">
                  <a:extLst>
                    <a:ext uri="{9D8B030D-6E8A-4147-A177-3AD203B41FA5}">
                      <a16:colId xmlns:a16="http://schemas.microsoft.com/office/drawing/2014/main" val="1753819057"/>
                    </a:ext>
                  </a:extLst>
                </a:gridCol>
                <a:gridCol w="730503">
                  <a:extLst>
                    <a:ext uri="{9D8B030D-6E8A-4147-A177-3AD203B41FA5}">
                      <a16:colId xmlns:a16="http://schemas.microsoft.com/office/drawing/2014/main" val="2311284482"/>
                    </a:ext>
                  </a:extLst>
                </a:gridCol>
                <a:gridCol w="1828798">
                  <a:extLst>
                    <a:ext uri="{9D8B030D-6E8A-4147-A177-3AD203B41FA5}">
                      <a16:colId xmlns:a16="http://schemas.microsoft.com/office/drawing/2014/main" val="1013406482"/>
                    </a:ext>
                  </a:extLst>
                </a:gridCol>
              </a:tblGrid>
              <a:tr h="3126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LAST NAME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8" marR="8768" marT="87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FIRST </a:t>
                      </a:r>
                      <a:br>
                        <a:rPr lang="en-US" sz="1050" u="none" strike="noStrike">
                          <a:effectLst/>
                        </a:rPr>
                      </a:br>
                      <a:r>
                        <a:rPr lang="en-US" sz="1050" u="none" strike="noStrike">
                          <a:effectLst/>
                        </a:rPr>
                        <a:t>NAME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8" marR="8768" marT="87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DOB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8" marR="8768" marT="87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CONDITION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8" marR="8768" marT="87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ICD</a:t>
                      </a:r>
                      <a:br>
                        <a:rPr lang="en-US" sz="1050" u="none" strike="noStrike">
                          <a:effectLst/>
                        </a:rPr>
                      </a:br>
                      <a:r>
                        <a:rPr lang="en-US" sz="1050" u="none" strike="noStrike">
                          <a:effectLst/>
                        </a:rPr>
                        <a:t>10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8" marR="8768" marT="87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EVIDENCE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8" marR="8768" marT="87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TREATMENT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8" marR="8768" marT="87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2020.2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8" marR="8768" marT="87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LAST </a:t>
                      </a:r>
                      <a:br>
                        <a:rPr lang="en-US" sz="1050" u="none" strike="noStrike">
                          <a:effectLst/>
                        </a:rPr>
                      </a:br>
                      <a:r>
                        <a:rPr lang="en-US" sz="1050" u="none" strike="noStrike">
                          <a:effectLst/>
                        </a:rPr>
                        <a:t>VISIT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8" marR="8768" marT="87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COMMENTS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8" marR="8768" marT="8768" marB="0" anchor="b"/>
                </a:tc>
                <a:extLst>
                  <a:ext uri="{0D108BD9-81ED-4DB2-BD59-A6C34878D82A}">
                    <a16:rowId xmlns:a16="http://schemas.microsoft.com/office/drawing/2014/main" val="1110071072"/>
                  </a:ext>
                </a:extLst>
              </a:tr>
              <a:tr h="5845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TEST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8" marR="8768" marT="87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GEORGIA, 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8" marR="8768" marT="87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1.1.1942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8" marR="8768" marT="87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DM W/PVD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8" marR="8768" marT="87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E11.51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8" marR="8768" marT="87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ABI 1.27.20 RT 0.89, LT 0.81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8" marR="8768" marT="87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STATIN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8" marR="8768" marT="87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8" marR="8768" marT="87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8" marR="8768" marT="87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THIS CODE INCLUDES PVD, DO NOT CODE SEPARATELY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8" marR="8768" marT="8768" marB="0" anchor="b"/>
                </a:tc>
                <a:extLst>
                  <a:ext uri="{0D108BD9-81ED-4DB2-BD59-A6C34878D82A}">
                    <a16:rowId xmlns:a16="http://schemas.microsoft.com/office/drawing/2014/main" val="3697240985"/>
                  </a:ext>
                </a:extLst>
              </a:tr>
              <a:tr h="5845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TEST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8" marR="8768" marT="87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GEORGIA, 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8" marR="8768" marT="87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1.1.1942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8" marR="8768" marT="87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highlight>
                            <a:srgbClr val="FF0000"/>
                          </a:highlight>
                        </a:rPr>
                        <a:t>PVD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768" marR="8768" marT="87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  <a:highlight>
                            <a:srgbClr val="FF0000"/>
                          </a:highlight>
                        </a:rPr>
                        <a:t>I73.9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00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768" marR="8768" marT="87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highlight>
                            <a:srgbClr val="FF0000"/>
                          </a:highlight>
                        </a:rPr>
                        <a:t>ABI 1.27.20 RT 0.89, LT 0.81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768" marR="8768" marT="87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highlight>
                            <a:srgbClr val="FF0000"/>
                          </a:highlight>
                        </a:rPr>
                        <a:t>STATIN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768" marR="8768" marT="87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highlight>
                            <a:srgbClr val="FF0000"/>
                          </a:highlight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768" marR="8768" marT="87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highlight>
                            <a:srgbClr val="FF0000"/>
                          </a:highlight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768" marR="8768" marT="87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highlight>
                            <a:srgbClr val="FF0000"/>
                          </a:highlight>
                        </a:rPr>
                        <a:t>DO NOT CODE SEPARATELY, PVD IS INCLUDED IN E11.51.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768" marR="8768" marT="8768" marB="0" anchor="b"/>
                </a:tc>
                <a:extLst>
                  <a:ext uri="{0D108BD9-81ED-4DB2-BD59-A6C34878D82A}">
                    <a16:rowId xmlns:a16="http://schemas.microsoft.com/office/drawing/2014/main" val="3257417179"/>
                  </a:ext>
                </a:extLst>
              </a:tr>
              <a:tr h="8722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TEST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8" marR="8768" marT="87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GEORGIA, 3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8" marR="8768" marT="87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1.1.1942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8" marR="8768" marT="87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DM W/OTHER SPEC COMPL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8" marR="8768" marT="87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E11.69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8" marR="8768" marT="87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COMPLICATED BY HLP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8" marR="8768" marT="87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ON STATIN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8" marR="8768" marT="87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8" marR="8768" marT="87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8" marR="8768" marT="87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highlight>
                            <a:srgbClr val="FFFF00"/>
                          </a:highlight>
                        </a:rPr>
                        <a:t>ALWAYS NEED TO DOCUMENT THE EXACT COMPLICATION AND THE RELATIONSHIP TO THE DM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768" marR="8768" marT="8768" marB="0" anchor="b"/>
                </a:tc>
                <a:extLst>
                  <a:ext uri="{0D108BD9-81ED-4DB2-BD59-A6C34878D82A}">
                    <a16:rowId xmlns:a16="http://schemas.microsoft.com/office/drawing/2014/main" val="2455483418"/>
                  </a:ext>
                </a:extLst>
              </a:tr>
              <a:tr h="3126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TEST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8" marR="8768" marT="87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GEORGIA, 3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8" marR="8768" marT="87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1.1.1942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8" marR="8768" marT="87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MORBID OBESITY W/COMORBIDITES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8" marR="8768" marT="87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E66.01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8" marR="8768" marT="87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BMI EXCEEDS 35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8" marR="8768" marT="87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8" marR="8768" marT="87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8" marR="8768" marT="87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8" marR="8768" marT="87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8" marR="8768" marT="8768" marB="0" anchor="b"/>
                </a:tc>
                <a:extLst>
                  <a:ext uri="{0D108BD9-81ED-4DB2-BD59-A6C34878D82A}">
                    <a16:rowId xmlns:a16="http://schemas.microsoft.com/office/drawing/2014/main" val="1054069482"/>
                  </a:ext>
                </a:extLst>
              </a:tr>
              <a:tr h="1016103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TEST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8" marR="8768" marT="87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GEORGIA, 3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8" marR="8768" marT="87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1.1.1942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8" marR="8768" marT="87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CHR OBS ASTHMA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8" marR="8768" marT="87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J44.9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8" marR="8768" marT="87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4.17.19 PFT MILD OBS, (NEEDS UPDATED TEST ON FILE)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8" marR="8768" marT="87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8" marR="8768" marT="87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8" marR="8768" marT="87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8" marR="8768" marT="87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NEED YEARLY PFT'S ON FILE, REMEMBER TO UPDATE PROBLEM LIST WITH CURRENT TEST DATE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8" marR="8768" marT="8768" marB="0" anchor="b"/>
                </a:tc>
                <a:extLst>
                  <a:ext uri="{0D108BD9-81ED-4DB2-BD59-A6C34878D82A}">
                    <a16:rowId xmlns:a16="http://schemas.microsoft.com/office/drawing/2014/main" val="464938402"/>
                  </a:ext>
                </a:extLst>
              </a:tr>
              <a:tr h="5845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TEST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8" marR="8768" marT="87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GEORGIA, 3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8" marR="8768" marT="87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1.1.1942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8" marR="8768" marT="87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50" u="none" strike="noStrike">
                          <a:effectLst/>
                        </a:rPr>
                        <a:t>HTN W/CKD I=IV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8" marR="8768" marT="87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I12.9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8" marR="8768" marT="87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8" marR="8768" marT="87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8" marR="8768" marT="87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8" marR="8768" marT="87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8" marR="8768" marT="87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ALSO CODE THE STAGE OF CKD WHEN USING THIS CODE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8" marR="8768" marT="8768" marB="0" anchor="b"/>
                </a:tc>
                <a:extLst>
                  <a:ext uri="{0D108BD9-81ED-4DB2-BD59-A6C34878D82A}">
                    <a16:rowId xmlns:a16="http://schemas.microsoft.com/office/drawing/2014/main" val="310275253"/>
                  </a:ext>
                </a:extLst>
              </a:tr>
              <a:tr h="296883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TEST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8" marR="8768" marT="87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GEORGIA, 3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8" marR="8768" marT="87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1.1.1942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8" marR="8768" marT="87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DM W/CKD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8" marR="8768" marT="87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E11.22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8" marR="8768" marT="87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8" marR="8768" marT="87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8" marR="8768" marT="87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8" marR="8768" marT="87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8" marR="8768" marT="87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8" marR="8768" marT="8768" marB="0" anchor="b"/>
                </a:tc>
                <a:extLst>
                  <a:ext uri="{0D108BD9-81ED-4DB2-BD59-A6C34878D82A}">
                    <a16:rowId xmlns:a16="http://schemas.microsoft.com/office/drawing/2014/main" val="2988333867"/>
                  </a:ext>
                </a:extLst>
              </a:tr>
              <a:tr h="5845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TEST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8" marR="8768" marT="87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GEORGIA, 3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8" marR="8768" marT="87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1.1.1942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8" marR="8768" marT="87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CKD III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8" marR="8768" marT="87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N18.3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8" marR="8768" marT="87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LAB 9.3.20 GFR=49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8" marR="8768" marT="87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8" marR="8768" marT="87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8" marR="8768" marT="87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8" marR="8768" marT="87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highlight>
                            <a:srgbClr val="FFFF00"/>
                          </a:highlight>
                        </a:rPr>
                        <a:t>ALWAYS DOCUMENT MOST RECENT GFR THAT IS ON FILE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768" marR="8768" marT="8768" marB="0" anchor="b"/>
                </a:tc>
                <a:extLst>
                  <a:ext uri="{0D108BD9-81ED-4DB2-BD59-A6C34878D82A}">
                    <a16:rowId xmlns:a16="http://schemas.microsoft.com/office/drawing/2014/main" val="5566075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953610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Custom 5">
      <a:dk1>
        <a:srgbClr val="133F63"/>
      </a:dk1>
      <a:lt1>
        <a:sysClr val="window" lastClr="FFFFFF"/>
      </a:lt1>
      <a:dk2>
        <a:srgbClr val="454545"/>
      </a:dk2>
      <a:lt2>
        <a:srgbClr val="DADADA"/>
      </a:lt2>
      <a:accent1>
        <a:srgbClr val="92C3E9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1087</Words>
  <Application>Microsoft Office PowerPoint</Application>
  <PresentationFormat>Widescreen</PresentationFormat>
  <Paragraphs>328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Century Gothic</vt:lpstr>
      <vt:lpstr>Vapor Trail</vt:lpstr>
      <vt:lpstr>  Mra coding    PREPARING FOR A MRA VISIT                   Kerry Treshock, CPC, CRC, CPMA, CDEO Kerry.t@healthpromoters.net  </vt:lpstr>
      <vt:lpstr>CHART REVIEW </vt:lpstr>
      <vt:lpstr>UPDATE PROBLEM LISTS </vt:lpstr>
      <vt:lpstr>PRE-SCREENING APPOINTMENTS</vt:lpstr>
      <vt:lpstr>USE OF STICKY NOTES FOR ADDITIONAL COMMENTS   </vt:lpstr>
      <vt:lpstr>RECENT OIG AUDIT FINDINGS</vt:lpstr>
      <vt:lpstr>TEST CASE 1</vt:lpstr>
      <vt:lpstr>TEST CASE 2</vt:lpstr>
      <vt:lpstr>TEST CASE 3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Mra coding    part 2 of a  3 part series            Kerry Treshock, CPC, CRC, CPMA, CDEO Kerry.t@healthpromoters.net  </dc:title>
  <dc:creator>Kerry Treshock</dc:creator>
  <cp:lastModifiedBy>Kerry Treshock</cp:lastModifiedBy>
  <cp:revision>27</cp:revision>
  <dcterms:created xsi:type="dcterms:W3CDTF">2020-09-01T14:44:14Z</dcterms:created>
  <dcterms:modified xsi:type="dcterms:W3CDTF">2020-09-29T16:17:34Z</dcterms:modified>
</cp:coreProperties>
</file>